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440" r:id="rId3"/>
    <p:sldId id="383" r:id="rId4"/>
    <p:sldId id="429" r:id="rId5"/>
    <p:sldId id="424" r:id="rId6"/>
    <p:sldId id="425" r:id="rId7"/>
    <p:sldId id="435" r:id="rId8"/>
    <p:sldId id="436" r:id="rId9"/>
    <p:sldId id="426" r:id="rId10"/>
    <p:sldId id="444" r:id="rId11"/>
    <p:sldId id="427" r:id="rId12"/>
    <p:sldId id="430" r:id="rId13"/>
    <p:sldId id="428" r:id="rId14"/>
    <p:sldId id="431" r:id="rId15"/>
    <p:sldId id="432" r:id="rId16"/>
    <p:sldId id="433" r:id="rId17"/>
    <p:sldId id="434" r:id="rId18"/>
    <p:sldId id="438" r:id="rId19"/>
    <p:sldId id="439" r:id="rId20"/>
    <p:sldId id="442" r:id="rId21"/>
    <p:sldId id="443" r:id="rId22"/>
    <p:sldId id="445" r:id="rId23"/>
    <p:sldId id="446" r:id="rId24"/>
    <p:sldId id="447" r:id="rId25"/>
    <p:sldId id="448" r:id="rId26"/>
    <p:sldId id="449" r:id="rId27"/>
    <p:sldId id="450" r:id="rId28"/>
    <p:sldId id="452" r:id="rId29"/>
    <p:sldId id="453" r:id="rId30"/>
    <p:sldId id="451" r:id="rId31"/>
    <p:sldId id="454" r:id="rId32"/>
    <p:sldId id="455" r:id="rId33"/>
    <p:sldId id="456" r:id="rId34"/>
  </p:sldIdLst>
  <p:sldSz cx="9144000" cy="6858000" type="screen4x3"/>
  <p:notesSz cx="6994525" cy="9278938"/>
  <p:kinsoku lang="ja-JP" invalStChars="、。，．・：；？！゛゜ヽヾゝゞ々ー’”）〕］｝〉》」』】°‰′″℃％ぁぃぅぇぉっゃゅょゎァィゥェォッャュョヮヵヶ!%),.:;?]}｡｣､･ｧｨｩｪｫｬｭｮｯｰﾞﾟ¢" invalEndChars="‘“（〔［｛〈《「『【￥＄$([\{｢£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</p:showPr>
  <p:clrMru>
    <a:srgbClr val="3D001C"/>
    <a:srgbClr val="009900"/>
    <a:srgbClr val="FF9933"/>
    <a:srgbClr val="FF9900"/>
    <a:srgbClr val="FF0000"/>
    <a:srgbClr val="0000FF"/>
    <a:srgbClr val="008000"/>
    <a:srgbClr val="FFFF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463" autoAdjust="0"/>
    <p:restoredTop sz="94660"/>
  </p:normalViewPr>
  <p:slideViewPr>
    <p:cSldViewPr>
      <p:cViewPr varScale="1">
        <p:scale>
          <a:sx n="109" d="100"/>
          <a:sy n="109" d="100"/>
        </p:scale>
        <p:origin x="-978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634"/>
    </p:cViewPr>
  </p:sorterViewPr>
  <p:notesViewPr>
    <p:cSldViewPr>
      <p:cViewPr varScale="1">
        <p:scale>
          <a:sx n="58" d="100"/>
          <a:sy n="58" d="100"/>
        </p:scale>
        <p:origin x="-1248" y="-66"/>
      </p:cViewPr>
      <p:guideLst>
        <p:guide orient="horz" pos="2922"/>
        <p:guide pos="2203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082675" y="4406900"/>
            <a:ext cx="5129213" cy="417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2017" tIns="45201" rIns="92017" bIns="4520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411" name="Rectangle 3"/>
          <p:cNvSpPr>
            <a:spLocks noGrp="1" noRot="1" noChangeArrowheads="1" noTextEdit="1"/>
          </p:cNvSpPr>
          <p:nvPr>
            <p:ph type="sldImg" idx="2"/>
          </p:nvPr>
        </p:nvSpPr>
        <p:spPr bwMode="auto">
          <a:xfrm>
            <a:off x="1176338" y="695325"/>
            <a:ext cx="4641850" cy="3479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rrowheads="1" noTextEdit="1"/>
          </p:cNvSpPr>
          <p:nvPr>
            <p:ph type="sldImg"/>
          </p:nvPr>
        </p:nvSpPr>
        <p:spPr>
          <a:xfrm>
            <a:off x="1177925" y="695325"/>
            <a:ext cx="4638675" cy="3479800"/>
          </a:xfrm>
          <a:ln cap="flat"/>
        </p:spPr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700" y="152400"/>
            <a:ext cx="2087563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6425" y="152400"/>
            <a:ext cx="6111875" cy="594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06425" y="152400"/>
            <a:ext cx="833755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9125" y="1600200"/>
            <a:ext cx="4092575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64100" y="1600200"/>
            <a:ext cx="4094163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125" y="3924300"/>
            <a:ext cx="4092575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4100" y="3924300"/>
            <a:ext cx="4094163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425" y="152400"/>
            <a:ext cx="833755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9125" y="1600200"/>
            <a:ext cx="4092575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64100" y="1600200"/>
            <a:ext cx="4094163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864100" y="3924300"/>
            <a:ext cx="4094163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425" y="152400"/>
            <a:ext cx="833755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9125" y="1600200"/>
            <a:ext cx="4092575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125" y="3924300"/>
            <a:ext cx="4092575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3"/>
          </p:nvPr>
        </p:nvSpPr>
        <p:spPr>
          <a:xfrm>
            <a:off x="4864100" y="1600200"/>
            <a:ext cx="4094163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425" y="152400"/>
            <a:ext cx="833755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19125" y="1600200"/>
            <a:ext cx="4092575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64100" y="1600200"/>
            <a:ext cx="4094163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864100" y="3924300"/>
            <a:ext cx="4094163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9125" y="1600200"/>
            <a:ext cx="4092575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4100" y="1600200"/>
            <a:ext cx="4094163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06425" y="152400"/>
            <a:ext cx="8337550" cy="1066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9125" y="1600200"/>
            <a:ext cx="8339138" cy="4495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>
            <a:off x="485775" y="6283325"/>
            <a:ext cx="83407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7086600" y="6442075"/>
            <a:ext cx="1512888" cy="257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r" eaLnBrk="0" hangingPunct="0">
              <a:spcBef>
                <a:spcPct val="50000"/>
              </a:spcBef>
              <a:defRPr/>
            </a:pPr>
            <a:r>
              <a:rPr lang="en-US" sz="1100"/>
              <a:t>November 17, 2010</a:t>
            </a:r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320675" y="1219200"/>
            <a:ext cx="85058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74663" y="152400"/>
            <a:ext cx="0" cy="6553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3" name="Text Box 9"/>
          <p:cNvSpPr txBox="1">
            <a:spLocks noChangeArrowheads="1"/>
          </p:cNvSpPr>
          <p:nvPr/>
        </p:nvSpPr>
        <p:spPr bwMode="auto">
          <a:xfrm>
            <a:off x="8670925" y="6435725"/>
            <a:ext cx="354013" cy="260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fld id="{6997D832-A0B0-45A7-8198-91DF200DF5C9}" type="slidenum">
              <a:rPr lang="en-US" sz="1100"/>
              <a:pPr eaLnBrk="0" hangingPunct="0">
                <a:defRPr/>
              </a:pPr>
              <a:t>‹#›</a:t>
            </a:fld>
            <a:endParaRPr lang="en-US" sz="1100"/>
          </a:p>
        </p:txBody>
      </p:sp>
      <p:pic>
        <p:nvPicPr>
          <p:cNvPr id="2" name="Picture 11" descr="WVARA-title"/>
          <p:cNvPicPr>
            <a:picLocks noChangeAspect="1" noChangeArrowheads="1"/>
          </p:cNvPicPr>
          <p:nvPr userDrawn="1"/>
        </p:nvPicPr>
        <p:blipFill>
          <a:blip r:embed="rId17"/>
          <a:srcRect/>
          <a:stretch>
            <a:fillRect/>
          </a:stretch>
        </p:blipFill>
        <p:spPr bwMode="auto">
          <a:xfrm>
            <a:off x="533400" y="6324600"/>
            <a:ext cx="2724150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1" r:id="rId3"/>
    <p:sldLayoutId id="2147483660" r:id="rId4"/>
    <p:sldLayoutId id="2147483659" r:id="rId5"/>
    <p:sldLayoutId id="2147483658" r:id="rId6"/>
    <p:sldLayoutId id="2147483657" r:id="rId7"/>
    <p:sldLayoutId id="2147483656" r:id="rId8"/>
    <p:sldLayoutId id="2147483655" r:id="rId9"/>
    <p:sldLayoutId id="2147483654" r:id="rId10"/>
    <p:sldLayoutId id="2147483653" r:id="rId11"/>
    <p:sldLayoutId id="2147483652" r:id="rId12"/>
    <p:sldLayoutId id="2147483651" r:id="rId13"/>
    <p:sldLayoutId id="2147483650" r:id="rId14"/>
    <p:sldLayoutId id="2147483649" r:id="rId15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–"/>
        <a:defRPr sz="22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Line 3"/>
          <p:cNvSpPr>
            <a:spLocks noChangeShapeType="1"/>
          </p:cNvSpPr>
          <p:nvPr/>
        </p:nvSpPr>
        <p:spPr bwMode="auto">
          <a:xfrm>
            <a:off x="304800" y="2590800"/>
            <a:ext cx="83804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59" name="Line 4"/>
          <p:cNvSpPr>
            <a:spLocks noChangeShapeType="1"/>
          </p:cNvSpPr>
          <p:nvPr/>
        </p:nvSpPr>
        <p:spPr bwMode="auto">
          <a:xfrm>
            <a:off x="474663" y="239713"/>
            <a:ext cx="0" cy="63833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0" name="Rectangle 7"/>
          <p:cNvSpPr>
            <a:spLocks noChangeArrowheads="1"/>
          </p:cNvSpPr>
          <p:nvPr/>
        </p:nvSpPr>
        <p:spPr bwMode="auto">
          <a:xfrm>
            <a:off x="838200" y="2743200"/>
            <a:ext cx="7848600" cy="1295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84138" tIns="41275" rIns="84138" bIns="41275" anchor="ctr"/>
          <a:lstStyle/>
          <a:p>
            <a:pPr algn="ctr" defTabSz="850900" eaLnBrk="0" hangingPunct="0">
              <a:lnSpc>
                <a:spcPts val="3600"/>
              </a:lnSpc>
            </a:pPr>
            <a:endParaRPr lang="en-US" sz="4400" b="1">
              <a:solidFill>
                <a:srgbClr val="FF9900"/>
              </a:solidFill>
              <a:latin typeface="Britannic Bold" pitchFamily="34" charset="0"/>
            </a:endParaRPr>
          </a:p>
          <a:p>
            <a:pPr algn="ctr" defTabSz="850900" eaLnBrk="0" hangingPunct="0">
              <a:lnSpc>
                <a:spcPts val="3600"/>
              </a:lnSpc>
            </a:pPr>
            <a:endParaRPr lang="en-US" sz="4400" b="1">
              <a:solidFill>
                <a:srgbClr val="FF9900"/>
              </a:solidFill>
              <a:latin typeface="Britannic Bold" pitchFamily="34" charset="0"/>
            </a:endParaRPr>
          </a:p>
          <a:p>
            <a:pPr algn="ctr" defTabSz="850900" eaLnBrk="0" hangingPunct="0">
              <a:lnSpc>
                <a:spcPts val="3600"/>
              </a:lnSpc>
            </a:pPr>
            <a:r>
              <a:rPr lang="en-US" sz="4400" b="1">
                <a:solidFill>
                  <a:srgbClr val="009900"/>
                </a:solidFill>
                <a:latin typeface="Britannic Bold" pitchFamily="34" charset="0"/>
              </a:rPr>
              <a:t>ADVENTURES WITH THE WVARA TOWER TRAILER</a:t>
            </a:r>
          </a:p>
          <a:p>
            <a:pPr algn="ctr" defTabSz="850900" eaLnBrk="0" hangingPunct="0">
              <a:lnSpc>
                <a:spcPts val="3600"/>
              </a:lnSpc>
            </a:pPr>
            <a:endParaRPr lang="en-US" sz="4400" b="1">
              <a:solidFill>
                <a:srgbClr val="009900"/>
              </a:solidFill>
              <a:latin typeface="Haettenschweiler" pitchFamily="34" charset="0"/>
            </a:endParaRPr>
          </a:p>
          <a:p>
            <a:pPr algn="ctr" defTabSz="850900" eaLnBrk="0" hangingPunct="0">
              <a:lnSpc>
                <a:spcPts val="3600"/>
              </a:lnSpc>
            </a:pPr>
            <a:endParaRPr lang="en-US" sz="4000" b="1">
              <a:latin typeface="Haettenschweiler" pitchFamily="34" charset="0"/>
            </a:endParaRPr>
          </a:p>
        </p:txBody>
      </p:sp>
      <p:sp>
        <p:nvSpPr>
          <p:cNvPr id="19461" name="Text Box 17"/>
          <p:cNvSpPr txBox="1">
            <a:spLocks noChangeArrowheads="1"/>
          </p:cNvSpPr>
          <p:nvPr/>
        </p:nvSpPr>
        <p:spPr bwMode="auto">
          <a:xfrm>
            <a:off x="1066800" y="4724400"/>
            <a:ext cx="7162800" cy="944563"/>
          </a:xfrm>
          <a:prstGeom prst="rect">
            <a:avLst/>
          </a:prstGeom>
          <a:solidFill>
            <a:srgbClr val="008000">
              <a:alpha val="59999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Palatino"/>
              </a:rPr>
              <a:t>DEAN WOOD, N6DE</a:t>
            </a:r>
          </a:p>
          <a:p>
            <a:pPr algn="ctr">
              <a:spcBef>
                <a:spcPct val="50000"/>
              </a:spcBef>
            </a:pPr>
            <a:r>
              <a:rPr lang="en-US" b="1">
                <a:latin typeface="Palatino"/>
              </a:rPr>
              <a:t> </a:t>
            </a:r>
            <a:r>
              <a:rPr lang="en-US" sz="1800">
                <a:latin typeface="Palatino"/>
              </a:rPr>
              <a:t>NOVEMBER 17, 2010</a:t>
            </a:r>
            <a:endParaRPr lang="en-US" sz="1800">
              <a:solidFill>
                <a:srgbClr val="FF9900"/>
              </a:solidFill>
            </a:endParaRPr>
          </a:p>
        </p:txBody>
      </p:sp>
      <p:pic>
        <p:nvPicPr>
          <p:cNvPr id="19462" name="Picture 9" descr="WVARA-titl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914400"/>
            <a:ext cx="7413625" cy="96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Expedition Category</a:t>
            </a:r>
          </a:p>
        </p:txBody>
      </p:sp>
      <p:pic>
        <p:nvPicPr>
          <p:cNvPr id="29698" name="Picture 3" descr="IMG_0467"/>
          <p:cNvPicPr>
            <a:picLocks noChangeAspect="1" noChangeArrowheads="1"/>
          </p:cNvPicPr>
          <p:nvPr/>
        </p:nvPicPr>
        <p:blipFill>
          <a:blip r:embed="rId2"/>
          <a:srcRect l="19806" t="20070" r="14261" b="25352"/>
          <a:stretch>
            <a:fillRect/>
          </a:stretch>
        </p:blipFill>
        <p:spPr bwMode="auto">
          <a:xfrm>
            <a:off x="1447800" y="4343400"/>
            <a:ext cx="3051175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4" descr="IMG_0529"/>
          <p:cNvPicPr>
            <a:picLocks noChangeAspect="1" noChangeArrowheads="1"/>
          </p:cNvPicPr>
          <p:nvPr/>
        </p:nvPicPr>
        <p:blipFill>
          <a:blip r:embed="rId3"/>
          <a:srcRect t="7922"/>
          <a:stretch>
            <a:fillRect/>
          </a:stretch>
        </p:blipFill>
        <p:spPr bwMode="auto">
          <a:xfrm>
            <a:off x="4953000" y="1295400"/>
            <a:ext cx="3986213" cy="489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5" descr="IMG_47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1295400"/>
            <a:ext cx="4040188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Why?</a:t>
            </a:r>
          </a:p>
        </p:txBody>
      </p:sp>
      <p:sp>
        <p:nvSpPr>
          <p:cNvPr id="3072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9125" y="1219200"/>
            <a:ext cx="3038475" cy="4800600"/>
          </a:xfrm>
        </p:spPr>
        <p:txBody>
          <a:bodyPr/>
          <a:lstStyle/>
          <a:p>
            <a:pPr marL="457200" indent="-457200">
              <a:lnSpc>
                <a:spcPct val="90000"/>
              </a:lnSpc>
            </a:pPr>
            <a:r>
              <a:rPr lang="en-US" smtClean="0"/>
              <a:t>Camping in beautiful CA forest + ham radio</a:t>
            </a:r>
          </a:p>
          <a:p>
            <a:pPr marL="457200" indent="-457200">
              <a:lnSpc>
                <a:spcPct val="90000"/>
              </a:lnSpc>
            </a:pPr>
            <a:r>
              <a:rPr lang="en-US" smtClean="0"/>
              <a:t>Operate from a site unlike at home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Quiet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Downsloping terrain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Tall trees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No neighbors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More space</a:t>
            </a:r>
          </a:p>
          <a:p>
            <a:pPr marL="457200" indent="-457200">
              <a:lnSpc>
                <a:spcPct val="90000"/>
              </a:lnSpc>
              <a:buFont typeface="Wingdings" pitchFamily="2" charset="2"/>
              <a:buNone/>
            </a:pPr>
            <a:endParaRPr lang="en-US" smtClean="0"/>
          </a:p>
        </p:txBody>
      </p:sp>
      <p:sp>
        <p:nvSpPr>
          <p:cNvPr id="30723" name="Text Box 5"/>
          <p:cNvSpPr txBox="1">
            <a:spLocks noChangeArrowheads="1"/>
          </p:cNvSpPr>
          <p:nvPr/>
        </p:nvSpPr>
        <p:spPr bwMode="auto">
          <a:xfrm>
            <a:off x="609600" y="5791200"/>
            <a:ext cx="72723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/>
              <a:t> CQP expedition how-to: http://cqp.org/Videos.html</a:t>
            </a:r>
          </a:p>
        </p:txBody>
      </p:sp>
      <p:pic>
        <p:nvPicPr>
          <p:cNvPr id="30724" name="Picture 6" descr="IMG_050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05200" y="1447800"/>
            <a:ext cx="5530850" cy="414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17"/>
          <p:cNvSpPr txBox="1">
            <a:spLocks noChangeArrowheads="1"/>
          </p:cNvSpPr>
          <p:nvPr/>
        </p:nvSpPr>
        <p:spPr bwMode="auto">
          <a:xfrm>
            <a:off x="838200" y="2743200"/>
            <a:ext cx="7924800" cy="641350"/>
          </a:xfrm>
          <a:prstGeom prst="rect">
            <a:avLst/>
          </a:prstGeom>
          <a:solidFill>
            <a:srgbClr val="008000">
              <a:alpha val="59999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>
                <a:latin typeface="Britannic Bold" pitchFamily="34" charset="0"/>
              </a:rPr>
              <a:t>B.  STATE OF THE TRAILER</a:t>
            </a:r>
            <a:endParaRPr lang="en-US" sz="1800">
              <a:solidFill>
                <a:srgbClr val="FF99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State of the Tower Trailer</a:t>
            </a:r>
          </a:p>
        </p:txBody>
      </p:sp>
      <p:sp>
        <p:nvSpPr>
          <p:cNvPr id="3277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9125" y="1219200"/>
            <a:ext cx="8143875" cy="914400"/>
          </a:xfrm>
        </p:spPr>
        <p:txBody>
          <a:bodyPr/>
          <a:lstStyle/>
          <a:p>
            <a:pPr marL="457200" indent="-457200"/>
            <a:r>
              <a:rPr lang="en-US" smtClean="0"/>
              <a:t>Probably the best I’ve seen it</a:t>
            </a:r>
          </a:p>
          <a:p>
            <a:pPr marL="457200" indent="-457200"/>
            <a:r>
              <a:rPr lang="en-US" smtClean="0"/>
              <a:t>Recent improvements:</a:t>
            </a:r>
          </a:p>
        </p:txBody>
      </p:sp>
      <p:pic>
        <p:nvPicPr>
          <p:cNvPr id="32771" name="Picture 7" descr="IMG_047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286000"/>
            <a:ext cx="4616450" cy="346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2" name="Text Box 8"/>
          <p:cNvSpPr txBox="1">
            <a:spLocks noChangeArrowheads="1"/>
          </p:cNvSpPr>
          <p:nvPr/>
        </p:nvSpPr>
        <p:spPr bwMode="auto">
          <a:xfrm>
            <a:off x="533400" y="5791200"/>
            <a:ext cx="69961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2008: New trailer hitch, rear jacks, chain: KF6EMB</a:t>
            </a:r>
          </a:p>
        </p:txBody>
      </p:sp>
      <p:pic>
        <p:nvPicPr>
          <p:cNvPr id="32773" name="Picture 9" descr="IMG_047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1219200"/>
            <a:ext cx="3463925" cy="461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State of the Tower Trailer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1219200"/>
            <a:ext cx="3657600" cy="5105400"/>
          </a:xfrm>
        </p:spPr>
        <p:txBody>
          <a:bodyPr/>
          <a:lstStyle/>
          <a:p>
            <a:pPr marL="457200" indent="-457200">
              <a:buFont typeface="Arial" charset="0"/>
              <a:buNone/>
            </a:pPr>
            <a:r>
              <a:rPr lang="en-US" smtClean="0"/>
              <a:t>Improvements:</a:t>
            </a:r>
          </a:p>
          <a:p>
            <a:pPr marL="457200" indent="-457200"/>
            <a:r>
              <a:rPr lang="en-US" smtClean="0"/>
              <a:t>2007 – new tires (WVARA)</a:t>
            </a:r>
          </a:p>
          <a:p>
            <a:pPr marL="457200" indent="-457200"/>
            <a:r>
              <a:rPr lang="en-US" smtClean="0"/>
              <a:t>2008 – major repair to tower (KF6EMB)</a:t>
            </a:r>
          </a:p>
          <a:p>
            <a:pPr marL="457200" indent="-457200"/>
            <a:r>
              <a:rPr lang="en-US" smtClean="0"/>
              <a:t>2009 – fixed slow leak in tire valve stem (N6DE)</a:t>
            </a:r>
          </a:p>
          <a:p>
            <a:pPr marL="457200" indent="-457200"/>
            <a:r>
              <a:rPr lang="en-US" smtClean="0"/>
              <a:t>2009 – new wheels (N6DE)</a:t>
            </a:r>
          </a:p>
          <a:p>
            <a:pPr marL="457200" indent="-457200"/>
            <a:r>
              <a:rPr lang="en-US" smtClean="0"/>
              <a:t>2010 – new wheel bearings (N6DE)</a:t>
            </a:r>
          </a:p>
          <a:p>
            <a:pPr marL="457200" indent="-457200"/>
            <a:endParaRPr lang="en-US" smtClean="0"/>
          </a:p>
        </p:txBody>
      </p:sp>
      <p:pic>
        <p:nvPicPr>
          <p:cNvPr id="33795" name="Picture 8" descr="IMG_0482"/>
          <p:cNvPicPr>
            <a:picLocks noChangeAspect="1" noChangeArrowheads="1"/>
          </p:cNvPicPr>
          <p:nvPr/>
        </p:nvPicPr>
        <p:blipFill>
          <a:blip r:embed="rId2"/>
          <a:srcRect r="23767"/>
          <a:stretch>
            <a:fillRect/>
          </a:stretch>
        </p:blipFill>
        <p:spPr bwMode="auto">
          <a:xfrm>
            <a:off x="4267200" y="1295400"/>
            <a:ext cx="4662488" cy="458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State of the Tower Trailer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1219200"/>
            <a:ext cx="4419600" cy="5257800"/>
          </a:xfrm>
        </p:spPr>
        <p:txBody>
          <a:bodyPr/>
          <a:lstStyle/>
          <a:p>
            <a:pPr marL="457200" indent="-457200">
              <a:lnSpc>
                <a:spcPct val="80000"/>
              </a:lnSpc>
              <a:buFont typeface="Arial" charset="0"/>
              <a:buNone/>
            </a:pPr>
            <a:r>
              <a:rPr lang="en-US" sz="2000" smtClean="0"/>
              <a:t>Misc. Improvements:</a:t>
            </a:r>
          </a:p>
          <a:p>
            <a:pPr marL="457200" indent="-457200">
              <a:lnSpc>
                <a:spcPct val="80000"/>
              </a:lnSpc>
            </a:pPr>
            <a:r>
              <a:rPr lang="en-US" sz="2000" smtClean="0"/>
              <a:t>Each year – Box supplies</a:t>
            </a:r>
          </a:p>
          <a:p>
            <a:pPr lvl="1">
              <a:lnSpc>
                <a:spcPct val="80000"/>
              </a:lnSpc>
            </a:pPr>
            <a:r>
              <a:rPr lang="en-US" sz="2000" smtClean="0"/>
              <a:t>Level (N6DE)</a:t>
            </a:r>
          </a:p>
          <a:p>
            <a:pPr lvl="1">
              <a:lnSpc>
                <a:spcPct val="80000"/>
              </a:lnSpc>
            </a:pPr>
            <a:r>
              <a:rPr lang="en-US" sz="2000" smtClean="0"/>
              <a:t>Bungees (N6DE)</a:t>
            </a:r>
          </a:p>
          <a:p>
            <a:pPr lvl="1">
              <a:lnSpc>
                <a:spcPct val="80000"/>
              </a:lnSpc>
            </a:pPr>
            <a:r>
              <a:rPr lang="en-US" sz="2000" smtClean="0"/>
              <a:t>Tie-downs (WVARA, KK6VF)</a:t>
            </a:r>
          </a:p>
          <a:p>
            <a:pPr lvl="1">
              <a:lnSpc>
                <a:spcPct val="80000"/>
              </a:lnSpc>
            </a:pPr>
            <a:r>
              <a:rPr lang="en-US" sz="2000" smtClean="0"/>
              <a:t>Pulleys, eye bolts, carabiners (N6DE)</a:t>
            </a:r>
          </a:p>
          <a:p>
            <a:pPr lvl="1">
              <a:lnSpc>
                <a:spcPct val="80000"/>
              </a:lnSpc>
            </a:pPr>
            <a:r>
              <a:rPr lang="en-US" sz="2000" smtClean="0"/>
              <a:t>Bolts, screws, WD40</a:t>
            </a:r>
          </a:p>
          <a:p>
            <a:pPr marL="457200" indent="-457200">
              <a:lnSpc>
                <a:spcPct val="80000"/>
              </a:lnSpc>
            </a:pPr>
            <a:r>
              <a:rPr lang="en-US" sz="2000" smtClean="0"/>
              <a:t>2010 – new red mesh towing flag (N6DE), replaced rusted screws on tail lights</a:t>
            </a:r>
          </a:p>
          <a:p>
            <a:pPr marL="457200" indent="-457200">
              <a:lnSpc>
                <a:spcPct val="80000"/>
              </a:lnSpc>
              <a:buFont typeface="Arial" charset="0"/>
              <a:buNone/>
            </a:pPr>
            <a:r>
              <a:rPr lang="en-US" sz="2000" smtClean="0"/>
              <a:t>Other 2010 Additions:</a:t>
            </a:r>
          </a:p>
          <a:p>
            <a:pPr marL="457200" indent="-457200">
              <a:lnSpc>
                <a:spcPct val="80000"/>
              </a:lnSpc>
            </a:pPr>
            <a:r>
              <a:rPr lang="en-US" sz="2000" smtClean="0"/>
              <a:t>AB-577 (KZ2V and other WVARA members)</a:t>
            </a:r>
          </a:p>
          <a:p>
            <a:pPr marL="457200" indent="-457200">
              <a:lnSpc>
                <a:spcPct val="80000"/>
              </a:lnSpc>
            </a:pPr>
            <a:r>
              <a:rPr lang="en-US" sz="2000" smtClean="0"/>
              <a:t>Mast for AB-577 (N6DE)</a:t>
            </a:r>
          </a:p>
          <a:p>
            <a:pPr marL="457200" indent="-457200">
              <a:lnSpc>
                <a:spcPct val="80000"/>
              </a:lnSpc>
              <a:buFont typeface="Wingdings" pitchFamily="2" charset="2"/>
              <a:buChar char="Ø"/>
            </a:pPr>
            <a:r>
              <a:rPr lang="en-US" sz="2000" smtClean="0"/>
              <a:t>Getting the AB-577 was a good move.  Congrats to the WVARA members who made this happen.</a:t>
            </a:r>
          </a:p>
        </p:txBody>
      </p:sp>
      <p:pic>
        <p:nvPicPr>
          <p:cNvPr id="34819" name="Picture 5" descr="IMG_051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9200" y="1295400"/>
            <a:ext cx="3638550" cy="485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State of the Tower Trailer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1219200"/>
            <a:ext cx="3962400" cy="5257800"/>
          </a:xfrm>
        </p:spPr>
        <p:txBody>
          <a:bodyPr/>
          <a:lstStyle/>
          <a:p>
            <a:pPr marL="457200" indent="-457200">
              <a:buFont typeface="Arial" charset="0"/>
              <a:buNone/>
            </a:pPr>
            <a:r>
              <a:rPr lang="en-US" sz="2000" smtClean="0"/>
              <a:t>Observations:</a:t>
            </a:r>
          </a:p>
          <a:p>
            <a:pPr marL="457200" indent="-457200"/>
            <a:r>
              <a:rPr lang="en-US" sz="2000" smtClean="0"/>
              <a:t>WVARA officers have been very smart to use the tower trailer more than once a year.</a:t>
            </a:r>
          </a:p>
          <a:p>
            <a:pPr marL="457200" indent="-457200"/>
            <a:r>
              <a:rPr lang="en-US" sz="2000" smtClean="0"/>
              <a:t>Thanks to KK6VF for storing the tower trailer, protected from the weather.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000" smtClean="0"/>
              <a:t>Know what you are doing when raising and lowering the tower.</a:t>
            </a:r>
          </a:p>
          <a:p>
            <a:pPr marL="457200" indent="-457200">
              <a:buFont typeface="Arial" charset="0"/>
              <a:buNone/>
            </a:pPr>
            <a:r>
              <a:rPr lang="en-US" sz="2000" smtClean="0"/>
              <a:t>Future potential improvements:</a:t>
            </a:r>
          </a:p>
          <a:p>
            <a:pPr marL="457200" indent="-457200"/>
            <a:r>
              <a:rPr lang="en-US" sz="2000" smtClean="0"/>
              <a:t>Rotor work</a:t>
            </a:r>
          </a:p>
          <a:p>
            <a:pPr marL="457200" indent="-457200"/>
            <a:r>
              <a:rPr lang="en-US" sz="2000" smtClean="0"/>
              <a:t>Cable</a:t>
            </a:r>
          </a:p>
          <a:p>
            <a:pPr marL="457200" indent="-457200"/>
            <a:r>
              <a:rPr lang="en-US" sz="2000" smtClean="0"/>
              <a:t>Rusted supports &amp; hardware</a:t>
            </a:r>
          </a:p>
        </p:txBody>
      </p:sp>
      <p:pic>
        <p:nvPicPr>
          <p:cNvPr id="35843" name="Picture 5" descr="IMG_0484"/>
          <p:cNvPicPr>
            <a:picLocks noChangeAspect="1" noChangeArrowheads="1"/>
          </p:cNvPicPr>
          <p:nvPr/>
        </p:nvPicPr>
        <p:blipFill>
          <a:blip r:embed="rId2"/>
          <a:srcRect b="52817"/>
          <a:stretch>
            <a:fillRect/>
          </a:stretch>
        </p:blipFill>
        <p:spPr bwMode="auto">
          <a:xfrm>
            <a:off x="4495800" y="1295400"/>
            <a:ext cx="438785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7" descr="IMG_048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2971800"/>
            <a:ext cx="4278313" cy="320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ext Box 17"/>
          <p:cNvSpPr txBox="1">
            <a:spLocks noChangeArrowheads="1"/>
          </p:cNvSpPr>
          <p:nvPr/>
        </p:nvSpPr>
        <p:spPr bwMode="auto">
          <a:xfrm>
            <a:off x="838200" y="2743200"/>
            <a:ext cx="7924800" cy="1190625"/>
          </a:xfrm>
          <a:prstGeom prst="rect">
            <a:avLst/>
          </a:prstGeom>
          <a:solidFill>
            <a:srgbClr val="008000">
              <a:alpha val="59999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>
                <a:latin typeface="Britannic Bold" pitchFamily="34" charset="0"/>
              </a:rPr>
              <a:t>C.  OPTIMIZING PERFORMANCE WITH THE TOWER</a:t>
            </a:r>
            <a:endParaRPr lang="en-US" sz="1800">
              <a:solidFill>
                <a:srgbClr val="FF99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Antennas</a:t>
            </a:r>
          </a:p>
        </p:txBody>
      </p:sp>
      <p:sp>
        <p:nvSpPr>
          <p:cNvPr id="3789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1219200"/>
            <a:ext cx="2819400" cy="5257800"/>
          </a:xfrm>
        </p:spPr>
        <p:txBody>
          <a:bodyPr/>
          <a:lstStyle/>
          <a:p>
            <a:pPr marL="457200" indent="-457200">
              <a:buFont typeface="Arial" charset="0"/>
              <a:buNone/>
            </a:pPr>
            <a:endParaRPr lang="en-US" smtClean="0"/>
          </a:p>
          <a:p>
            <a:pPr marL="457200" indent="-457200">
              <a:buFont typeface="Arial" charset="0"/>
              <a:buNone/>
            </a:pPr>
            <a:r>
              <a:rPr lang="en-US" smtClean="0"/>
              <a:t>2006,2008,2009:</a:t>
            </a:r>
          </a:p>
          <a:p>
            <a:pPr marL="457200" indent="-457200">
              <a:buFont typeface="Arial" charset="0"/>
              <a:buNone/>
            </a:pPr>
            <a:endParaRPr lang="en-US" smtClean="0"/>
          </a:p>
          <a:p>
            <a:pPr marL="457200" indent="-457200">
              <a:buFont typeface="Arial" charset="0"/>
              <a:buNone/>
            </a:pPr>
            <a:r>
              <a:rPr lang="en-US" smtClean="0"/>
              <a:t>Force12 C3S </a:t>
            </a:r>
          </a:p>
          <a:p>
            <a:pPr marL="457200" indent="-457200">
              <a:buFont typeface="Arial" charset="0"/>
              <a:buNone/>
            </a:pPr>
            <a:r>
              <a:rPr lang="en-US" smtClean="0"/>
              <a:t>(10/15/20 tribander on 12’ boom)</a:t>
            </a:r>
          </a:p>
          <a:p>
            <a:pPr marL="457200" indent="-457200">
              <a:buFont typeface="Arial" charset="0"/>
              <a:buNone/>
            </a:pPr>
            <a:endParaRPr lang="en-US" smtClean="0"/>
          </a:p>
          <a:p>
            <a:pPr marL="457200" indent="-457200">
              <a:buFont typeface="Arial" charset="0"/>
              <a:buNone/>
            </a:pPr>
            <a:r>
              <a:rPr lang="en-US" smtClean="0"/>
              <a:t>Inv-Vees on 40m &amp; 80m</a:t>
            </a:r>
          </a:p>
          <a:p>
            <a:pPr marL="457200" indent="-457200">
              <a:buFont typeface="Arial" charset="0"/>
              <a:buNone/>
            </a:pPr>
            <a:endParaRPr lang="en-US" smtClean="0"/>
          </a:p>
          <a:p>
            <a:pPr marL="457200" indent="-457200">
              <a:buFont typeface="Arial" charset="0"/>
              <a:buNone/>
            </a:pPr>
            <a:endParaRPr lang="en-US" smtClean="0"/>
          </a:p>
          <a:p>
            <a:pPr marL="457200" indent="-457200"/>
            <a:endParaRPr lang="en-US" smtClean="0"/>
          </a:p>
        </p:txBody>
      </p:sp>
      <p:pic>
        <p:nvPicPr>
          <p:cNvPr id="37891" name="Picture 7" descr="IMG_046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2800" y="1600200"/>
            <a:ext cx="5657850" cy="424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Antennas</a:t>
            </a:r>
          </a:p>
        </p:txBody>
      </p:sp>
      <p:sp>
        <p:nvSpPr>
          <p:cNvPr id="3891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1219200"/>
            <a:ext cx="3200400" cy="5029200"/>
          </a:xfrm>
        </p:spPr>
        <p:txBody>
          <a:bodyPr/>
          <a:lstStyle/>
          <a:p>
            <a:pPr marL="457200" indent="-457200">
              <a:buFont typeface="Arial" charset="0"/>
              <a:buNone/>
            </a:pPr>
            <a:endParaRPr lang="en-US" smtClean="0"/>
          </a:p>
          <a:p>
            <a:pPr marL="457200" indent="-457200">
              <a:buFont typeface="Arial" charset="0"/>
              <a:buNone/>
            </a:pPr>
            <a:r>
              <a:rPr lang="en-US" smtClean="0"/>
              <a:t>2010:</a:t>
            </a:r>
          </a:p>
          <a:p>
            <a:pPr marL="457200" indent="-457200"/>
            <a:r>
              <a:rPr lang="en-US" smtClean="0"/>
              <a:t>Force12 EF415 (4-el 15m Yagi on 20’ boom; 26 pounds)</a:t>
            </a:r>
          </a:p>
          <a:p>
            <a:pPr marL="457200" indent="-457200"/>
            <a:r>
              <a:rPr lang="en-US" smtClean="0"/>
              <a:t>Pulley at top of mast to support one end of a homebrew 20m antenna</a:t>
            </a:r>
          </a:p>
          <a:p>
            <a:pPr marL="457200" indent="-457200"/>
            <a:r>
              <a:rPr lang="en-US" smtClean="0"/>
              <a:t>Wires in trees</a:t>
            </a:r>
          </a:p>
          <a:p>
            <a:pPr marL="457200" indent="-457200">
              <a:buFont typeface="Arial" charset="0"/>
              <a:buNone/>
            </a:pPr>
            <a:endParaRPr lang="en-US" smtClean="0"/>
          </a:p>
          <a:p>
            <a:pPr marL="457200" indent="-457200">
              <a:buFont typeface="Arial" charset="0"/>
              <a:buNone/>
            </a:pPr>
            <a:endParaRPr lang="en-US" smtClean="0"/>
          </a:p>
          <a:p>
            <a:pPr marL="457200" indent="-457200"/>
            <a:endParaRPr lang="en-US" smtClean="0"/>
          </a:p>
        </p:txBody>
      </p:sp>
      <p:pic>
        <p:nvPicPr>
          <p:cNvPr id="38915" name="Picture 5" descr="IMG_061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6800" y="1295400"/>
            <a:ext cx="3721100" cy="495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What is the WVARA Tower Trailer?</a:t>
            </a:r>
          </a:p>
        </p:txBody>
      </p:sp>
      <p:pic>
        <p:nvPicPr>
          <p:cNvPr id="21506" name="Picture 4" descr="IMG_047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86200" y="1600200"/>
            <a:ext cx="4854575" cy="364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619125" y="1219200"/>
            <a:ext cx="3419475" cy="5791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457200" indent="-457200" eaLnBrk="0" hangingPunct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Arial" charset="0"/>
              <a:buChar char="•"/>
            </a:pPr>
            <a:r>
              <a:rPr lang="en-US" sz="2200"/>
              <a:t>Single axle</a:t>
            </a:r>
          </a:p>
          <a:p>
            <a:pPr marL="457200" indent="-457200" eaLnBrk="0" hangingPunct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Arial" charset="0"/>
              <a:buChar char="•"/>
            </a:pPr>
            <a:r>
              <a:rPr lang="en-US" sz="2200"/>
              <a:t>3-section aluminum crank-up tower (~40’)</a:t>
            </a:r>
          </a:p>
          <a:p>
            <a:pPr marL="457200" indent="-457200" eaLnBrk="0" hangingPunct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Arial" charset="0"/>
              <a:buChar char="•"/>
            </a:pPr>
            <a:r>
              <a:rPr lang="en-US" sz="2200"/>
              <a:t>Brake winch</a:t>
            </a:r>
          </a:p>
          <a:p>
            <a:pPr marL="457200" indent="-457200" eaLnBrk="0" hangingPunct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Arial" charset="0"/>
              <a:buChar char="•"/>
            </a:pPr>
            <a:r>
              <a:rPr lang="en-US" sz="2200"/>
              <a:t>Rotator</a:t>
            </a:r>
          </a:p>
          <a:p>
            <a:pPr marL="457200" indent="-457200" eaLnBrk="0" hangingPunct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Arial" charset="0"/>
              <a:buChar char="•"/>
            </a:pPr>
            <a:r>
              <a:rPr lang="en-US" sz="2200"/>
              <a:t>Rear outrigger legs</a:t>
            </a:r>
          </a:p>
          <a:p>
            <a:pPr marL="457200" indent="-457200" eaLnBrk="0" hangingPunct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Arial" charset="0"/>
              <a:buChar char="•"/>
            </a:pPr>
            <a:r>
              <a:rPr lang="en-US" sz="2200"/>
              <a:t>Leveling jacks</a:t>
            </a:r>
          </a:p>
          <a:p>
            <a:pPr marL="457200" indent="-457200" eaLnBrk="0" hangingPunct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Arial" charset="0"/>
              <a:buChar char="•"/>
            </a:pPr>
            <a:r>
              <a:rPr lang="en-US" sz="2200"/>
              <a:t>Storage box near tongue</a:t>
            </a:r>
          </a:p>
          <a:p>
            <a:pPr marL="457200" indent="-457200" eaLnBrk="0" hangingPunct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Arial" charset="0"/>
              <a:buChar char="•"/>
            </a:pPr>
            <a:r>
              <a:rPr lang="en-US" sz="2200"/>
              <a:t>Hitch for 2” ball</a:t>
            </a:r>
          </a:p>
          <a:p>
            <a:pPr marL="457200" indent="-457200" eaLnBrk="0" hangingPunct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Arial" charset="0"/>
              <a:buChar char="•"/>
            </a:pPr>
            <a:r>
              <a:rPr lang="en-US" sz="2200"/>
              <a:t>4-way flat connector for tail lights</a:t>
            </a:r>
          </a:p>
          <a:p>
            <a:pPr marL="457200" indent="-457200" eaLnBrk="0" hangingPunct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Arial" charset="0"/>
              <a:buChar char="•"/>
            </a:pPr>
            <a:r>
              <a:rPr lang="en-US" sz="2200"/>
              <a:t>Steel mast (~10’)</a:t>
            </a:r>
          </a:p>
          <a:p>
            <a:pPr marL="457200" indent="-457200" eaLnBrk="0" hangingPunct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Arial" charset="0"/>
              <a:buChar char="•"/>
            </a:pPr>
            <a:endParaRPr lang="en-US" sz="2200"/>
          </a:p>
          <a:p>
            <a:pPr marL="457200" indent="-457200" eaLnBrk="0" hangingPunct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Arial" charset="0"/>
              <a:buChar char="•"/>
            </a:pPr>
            <a:endParaRPr lang="en-US"/>
          </a:p>
          <a:p>
            <a:pPr marL="457200" indent="-457200" eaLnBrk="0" hangingPunct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Arial" charset="0"/>
              <a:buChar char="•"/>
            </a:pPr>
            <a:endParaRPr lang="en-US"/>
          </a:p>
          <a:p>
            <a:pPr marL="457200" indent="-457200" eaLnBrk="0" hangingPunct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Arial" charset="0"/>
              <a:buNone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Antennas</a:t>
            </a:r>
          </a:p>
        </p:txBody>
      </p:sp>
      <p:pic>
        <p:nvPicPr>
          <p:cNvPr id="39938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295400"/>
            <a:ext cx="8391525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Text Box 7"/>
          <p:cNvSpPr txBox="1">
            <a:spLocks noChangeArrowheads="1"/>
          </p:cNvSpPr>
          <p:nvPr/>
        </p:nvSpPr>
        <p:spPr bwMode="auto">
          <a:xfrm>
            <a:off x="4175125" y="1563688"/>
            <a:ext cx="19637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KF6T Design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Antennas</a:t>
            </a:r>
          </a:p>
        </p:txBody>
      </p:sp>
      <p:pic>
        <p:nvPicPr>
          <p:cNvPr id="40962" name="Picture 5" descr="IMG_061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1371600"/>
            <a:ext cx="6115050" cy="458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Terrain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1219200"/>
            <a:ext cx="3352800" cy="4114800"/>
          </a:xfrm>
        </p:spPr>
        <p:txBody>
          <a:bodyPr/>
          <a:lstStyle/>
          <a:p>
            <a:pPr marL="457200" indent="-457200">
              <a:buFont typeface="Arial" charset="0"/>
              <a:buNone/>
            </a:pPr>
            <a:r>
              <a:rPr lang="en-US" sz="2000" smtClean="0"/>
              <a:t>Q: How high should I crank up the tower?</a:t>
            </a:r>
          </a:p>
          <a:p>
            <a:pPr marL="457200" indent="-457200">
              <a:buFont typeface="Arial" charset="0"/>
              <a:buNone/>
            </a:pPr>
            <a:r>
              <a:rPr lang="en-US" sz="2000" smtClean="0"/>
              <a:t>A: Simulate using HFTA.</a:t>
            </a:r>
          </a:p>
          <a:p>
            <a:pPr marL="457200" indent="-457200">
              <a:buFont typeface="Arial" charset="0"/>
              <a:buNone/>
            </a:pPr>
            <a:endParaRPr lang="en-US" sz="2000" smtClean="0"/>
          </a:p>
          <a:p>
            <a:pPr marL="457200" indent="-457200"/>
            <a:r>
              <a:rPr lang="en-US" sz="2000" smtClean="0"/>
              <a:t>HFTA (High Frequency Terrain Assessment) is a program by N6BV from the ARRL Antenna Book.</a:t>
            </a:r>
          </a:p>
          <a:p>
            <a:pPr marL="457200" indent="-457200"/>
            <a:r>
              <a:rPr lang="en-US" sz="2000" smtClean="0"/>
              <a:t>Analyzes elevation angles from user generated terrain data.</a:t>
            </a:r>
          </a:p>
          <a:p>
            <a:pPr marL="457200" indent="-457200">
              <a:buFont typeface="Arial" charset="0"/>
              <a:buNone/>
            </a:pPr>
            <a:endParaRPr lang="en-US" sz="2000" smtClean="0"/>
          </a:p>
          <a:p>
            <a:pPr marL="457200" indent="-457200">
              <a:buFont typeface="Arial" charset="0"/>
              <a:buNone/>
            </a:pPr>
            <a:endParaRPr lang="en-US" sz="2000" smtClean="0"/>
          </a:p>
          <a:p>
            <a:pPr marL="457200" indent="-457200"/>
            <a:endParaRPr lang="en-US" sz="2000" smtClean="0"/>
          </a:p>
        </p:txBody>
      </p:sp>
      <p:pic>
        <p:nvPicPr>
          <p:cNvPr id="41987" name="Picture 5" descr="hfta_front_screen"/>
          <p:cNvPicPr>
            <a:picLocks noChangeAspect="1" noChangeArrowheads="1"/>
          </p:cNvPicPr>
          <p:nvPr/>
        </p:nvPicPr>
        <p:blipFill>
          <a:blip r:embed="rId2"/>
          <a:srcRect l="822" r="36986" b="41644"/>
          <a:stretch>
            <a:fillRect/>
          </a:stretch>
        </p:blipFill>
        <p:spPr bwMode="auto">
          <a:xfrm>
            <a:off x="4114800" y="1524000"/>
            <a:ext cx="4845050" cy="340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8" name="Text Box 6"/>
          <p:cNvSpPr txBox="1">
            <a:spLocks noChangeArrowheads="1"/>
          </p:cNvSpPr>
          <p:nvPr/>
        </p:nvSpPr>
        <p:spPr bwMode="auto">
          <a:xfrm>
            <a:off x="669925" y="5373688"/>
            <a:ext cx="69580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20000"/>
              </a:spcBef>
              <a:buClr>
                <a:schemeClr val="tx1"/>
              </a:buClr>
              <a:buFont typeface="Arial" charset="0"/>
              <a:buNone/>
            </a:pPr>
            <a:r>
              <a:rPr lang="en-US"/>
              <a:t>How-to video: http://www.nccc.cc/misc/HFTA.wmv</a:t>
            </a:r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Terrain</a:t>
            </a:r>
          </a:p>
        </p:txBody>
      </p:sp>
      <p:pic>
        <p:nvPicPr>
          <p:cNvPr id="43010" name="Picture 3" descr="sierra_terrain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219200"/>
            <a:ext cx="7678738" cy="5046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15m to U.S.</a:t>
            </a:r>
          </a:p>
        </p:txBody>
      </p:sp>
      <p:pic>
        <p:nvPicPr>
          <p:cNvPr id="44034" name="Picture 4" descr="sierra-15m-height-differences"/>
          <p:cNvPicPr>
            <a:picLocks noChangeAspect="1" noChangeArrowheads="1"/>
          </p:cNvPicPr>
          <p:nvPr/>
        </p:nvPicPr>
        <p:blipFill>
          <a:blip r:embed="rId2"/>
          <a:srcRect r="18082" b="24109"/>
          <a:stretch>
            <a:fillRect/>
          </a:stretch>
        </p:blipFill>
        <p:spPr bwMode="auto">
          <a:xfrm>
            <a:off x="533400" y="1066800"/>
            <a:ext cx="7486650" cy="520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5" name="Text Box 5"/>
          <p:cNvSpPr txBox="1">
            <a:spLocks noChangeArrowheads="1"/>
          </p:cNvSpPr>
          <p:nvPr/>
        </p:nvSpPr>
        <p:spPr bwMode="auto">
          <a:xfrm>
            <a:off x="6248400" y="4572000"/>
            <a:ext cx="2706688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US = Boston,</a:t>
            </a:r>
          </a:p>
          <a:p>
            <a:r>
              <a:rPr lang="en-US"/>
              <a:t>Chicago, Dallas,</a:t>
            </a:r>
          </a:p>
          <a:p>
            <a:r>
              <a:rPr lang="en-US"/>
              <a:t>Detroit, Miami, SF,</a:t>
            </a:r>
          </a:p>
          <a:p>
            <a:r>
              <a:rPr lang="en-US"/>
              <a:t>Seattle, Wash_DC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15m to Europe</a:t>
            </a:r>
          </a:p>
        </p:txBody>
      </p:sp>
      <p:pic>
        <p:nvPicPr>
          <p:cNvPr id="45058" name="Picture 5" descr="15m_sierra_hfta_eu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990600"/>
            <a:ext cx="7542213" cy="526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20m to U.S.</a:t>
            </a:r>
          </a:p>
        </p:txBody>
      </p:sp>
      <p:pic>
        <p:nvPicPr>
          <p:cNvPr id="46082" name="Picture 5" descr="20m_sierra_hfta_us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066800"/>
            <a:ext cx="7467600" cy="520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20m to Europe</a:t>
            </a:r>
          </a:p>
        </p:txBody>
      </p:sp>
      <p:pic>
        <p:nvPicPr>
          <p:cNvPr id="47106" name="Picture 4" descr="20m_sierra_hfta_eu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990600"/>
            <a:ext cx="7550150" cy="526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Reverse Beacon Network</a:t>
            </a:r>
          </a:p>
        </p:txBody>
      </p:sp>
      <p:sp>
        <p:nvSpPr>
          <p:cNvPr id="51202" name="Rectangle 3"/>
          <p:cNvSpPr>
            <a:spLocks noChangeArrowheads="1"/>
          </p:cNvSpPr>
          <p:nvPr/>
        </p:nvSpPr>
        <p:spPr bwMode="auto">
          <a:xfrm>
            <a:off x="533400" y="1295400"/>
            <a:ext cx="3124200" cy="457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457200" indent="-457200" eaLnBrk="0" hangingPunct="0">
              <a:spcBef>
                <a:spcPct val="20000"/>
              </a:spcBef>
              <a:buClr>
                <a:schemeClr val="tx1"/>
              </a:buClr>
              <a:buFont typeface="Arial" charset="0"/>
              <a:buNone/>
            </a:pPr>
            <a:r>
              <a:rPr lang="en-US" sz="2000"/>
              <a:t>Q: How was my signal in the contest?</a:t>
            </a:r>
          </a:p>
          <a:p>
            <a:pPr marL="457200" indent="-457200" eaLnBrk="0" hangingPunct="0">
              <a:spcBef>
                <a:spcPct val="20000"/>
              </a:spcBef>
              <a:buClr>
                <a:schemeClr val="tx1"/>
              </a:buClr>
              <a:buFont typeface="Arial" charset="0"/>
              <a:buNone/>
            </a:pPr>
            <a:r>
              <a:rPr lang="en-US" sz="2000"/>
              <a:t>A: Analyze Reverse Beacon Network (RBN) spots.</a:t>
            </a:r>
          </a:p>
          <a:p>
            <a:pPr marL="457200" indent="-457200" eaLnBrk="0" hangingPunct="0">
              <a:spcBef>
                <a:spcPct val="20000"/>
              </a:spcBef>
              <a:buClr>
                <a:schemeClr val="tx1"/>
              </a:buClr>
              <a:buFont typeface="Arial" charset="0"/>
              <a:buChar char="•"/>
            </a:pPr>
            <a:r>
              <a:rPr lang="en-US" sz="2000"/>
              <a:t>CW Skimmer (by VE3NEA) with SDR will decode CW stations calling CQ.</a:t>
            </a:r>
          </a:p>
          <a:p>
            <a:pPr marL="457200" indent="-457200" eaLnBrk="0" hangingPunct="0">
              <a:spcBef>
                <a:spcPct val="20000"/>
              </a:spcBef>
              <a:buClr>
                <a:schemeClr val="tx1"/>
              </a:buClr>
              <a:buFont typeface="Arial" charset="0"/>
              <a:buChar char="•"/>
            </a:pPr>
            <a:r>
              <a:rPr lang="en-US" sz="2000"/>
              <a:t>Displays call, freq, SNR, time, and speed</a:t>
            </a:r>
          </a:p>
          <a:p>
            <a:pPr marL="457200" indent="-457200" eaLnBrk="0" hangingPunct="0">
              <a:spcBef>
                <a:spcPct val="20000"/>
              </a:spcBef>
              <a:buClr>
                <a:schemeClr val="tx1"/>
              </a:buClr>
              <a:buFont typeface="Arial" charset="0"/>
              <a:buChar char="•"/>
            </a:pPr>
            <a:r>
              <a:rPr lang="en-US" sz="2000"/>
              <a:t>RBN is a network of stations running Skimmer.</a:t>
            </a:r>
          </a:p>
          <a:p>
            <a:pPr marL="457200" indent="-457200" eaLnBrk="0" hangingPunct="0">
              <a:spcBef>
                <a:spcPct val="20000"/>
              </a:spcBef>
              <a:buClr>
                <a:schemeClr val="tx1"/>
              </a:buClr>
              <a:buFont typeface="Arial" charset="0"/>
              <a:buNone/>
            </a:pPr>
            <a:endParaRPr lang="en-US" sz="2000"/>
          </a:p>
          <a:p>
            <a:pPr marL="457200" indent="-457200" eaLnBrk="0" hangingPunct="0">
              <a:spcBef>
                <a:spcPct val="20000"/>
              </a:spcBef>
              <a:buClr>
                <a:schemeClr val="tx1"/>
              </a:buClr>
              <a:buFont typeface="Arial" charset="0"/>
              <a:buChar char="•"/>
            </a:pPr>
            <a:endParaRPr lang="en-US" sz="2000"/>
          </a:p>
        </p:txBody>
      </p:sp>
      <p:pic>
        <p:nvPicPr>
          <p:cNvPr id="51203" name="Picture 6" descr="image0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81400" y="1524000"/>
            <a:ext cx="5476875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reversebeacon.net</a:t>
            </a:r>
          </a:p>
        </p:txBody>
      </p:sp>
      <p:pic>
        <p:nvPicPr>
          <p:cNvPr id="49154" name="Picture 4" descr="rbn"/>
          <p:cNvPicPr>
            <a:picLocks noChangeAspect="1" noChangeArrowheads="1"/>
          </p:cNvPicPr>
          <p:nvPr/>
        </p:nvPicPr>
        <p:blipFill>
          <a:blip r:embed="rId2"/>
          <a:srcRect b="13150"/>
          <a:stretch>
            <a:fillRect/>
          </a:stretch>
        </p:blipFill>
        <p:spPr bwMode="auto">
          <a:xfrm>
            <a:off x="609600" y="914400"/>
            <a:ext cx="8126413" cy="529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8339138" cy="4495800"/>
          </a:xfrm>
        </p:spPr>
        <p:txBody>
          <a:bodyPr/>
          <a:lstStyle/>
          <a:p>
            <a:pPr marL="457200" indent="-457200">
              <a:buFont typeface="Arial" charset="0"/>
              <a:buNone/>
            </a:pPr>
            <a:endParaRPr lang="en-US" i="1" smtClean="0">
              <a:solidFill>
                <a:schemeClr val="accent2"/>
              </a:solidFill>
            </a:endParaRPr>
          </a:p>
          <a:p>
            <a:pPr marL="457200" indent="-457200">
              <a:buFont typeface="Arial" charset="0"/>
              <a:buAutoNum type="alphaUcPeriod"/>
            </a:pPr>
            <a:r>
              <a:rPr lang="en-US" smtClean="0"/>
              <a:t>Where I have taken the trailer</a:t>
            </a:r>
          </a:p>
          <a:p>
            <a:pPr marL="457200" indent="-457200">
              <a:buFont typeface="Arial" charset="0"/>
              <a:buAutoNum type="alphaUcPeriod"/>
            </a:pPr>
            <a:r>
              <a:rPr lang="en-US" smtClean="0"/>
              <a:t>State of the trailer</a:t>
            </a:r>
          </a:p>
          <a:p>
            <a:pPr marL="457200" indent="-457200">
              <a:buFont typeface="Arial" charset="0"/>
              <a:buAutoNum type="alphaUcPeriod"/>
            </a:pPr>
            <a:r>
              <a:rPr lang="en-US" smtClean="0"/>
              <a:t>Optimizing performance with the tower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33" name="Object 5"/>
          <p:cNvGraphicFramePr>
            <a:graphicFrameLocks noChangeAspect="1"/>
          </p:cNvGraphicFramePr>
          <p:nvPr/>
        </p:nvGraphicFramePr>
        <p:xfrm>
          <a:off x="136525" y="0"/>
          <a:ext cx="8869363" cy="6858000"/>
        </p:xfrm>
        <a:graphic>
          <a:graphicData uri="http://schemas.openxmlformats.org/presentationml/2006/ole">
            <p:oleObj spid="_x0000_s48133" name="Worksheet" r:id="rId3" imgW="10039558" imgH="7763106" progId="Excel.Sheet.8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2010 Layout: CW &amp; SSB at High Power</a:t>
            </a:r>
          </a:p>
        </p:txBody>
      </p:sp>
      <p:pic>
        <p:nvPicPr>
          <p:cNvPr id="52226" name="Picture 5" descr="cqp_2010_antennas"/>
          <p:cNvPicPr preferRelativeResize="0">
            <a:picLocks noChangeAspect="1" noChangeArrowheads="1"/>
          </p:cNvPicPr>
          <p:nvPr/>
        </p:nvPicPr>
        <p:blipFill>
          <a:blip r:embed="rId2"/>
          <a:srcRect b="229"/>
          <a:stretch>
            <a:fillRect/>
          </a:stretch>
        </p:blipFill>
        <p:spPr bwMode="auto">
          <a:xfrm>
            <a:off x="685800" y="914400"/>
            <a:ext cx="7815263" cy="542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7" name="Text Box 6"/>
          <p:cNvSpPr txBox="1">
            <a:spLocks noChangeArrowheads="1"/>
          </p:cNvSpPr>
          <p:nvPr/>
        </p:nvSpPr>
        <p:spPr bwMode="auto">
          <a:xfrm>
            <a:off x="4114800" y="990600"/>
            <a:ext cx="34051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/>
            <a:r>
              <a:rPr lang="en-US">
                <a:solidFill>
                  <a:srgbClr val="FFFF00"/>
                </a:solidFill>
              </a:rPr>
              <a:t>Keys:</a:t>
            </a:r>
          </a:p>
          <a:p>
            <a:pPr marL="457200" indent="-457200">
              <a:buFontTx/>
              <a:buChar char="•"/>
            </a:pPr>
            <a:r>
              <a:rPr lang="en-US">
                <a:solidFill>
                  <a:srgbClr val="FFFF00"/>
                </a:solidFill>
              </a:rPr>
              <a:t>Antenna separation</a:t>
            </a:r>
          </a:p>
          <a:p>
            <a:pPr marL="457200" indent="-457200">
              <a:buFontTx/>
              <a:buChar char="•"/>
            </a:pPr>
            <a:r>
              <a:rPr lang="en-US">
                <a:solidFill>
                  <a:srgbClr val="FFFF00"/>
                </a:solidFill>
              </a:rPr>
              <a:t>Low phase noise TX</a:t>
            </a:r>
          </a:p>
        </p:txBody>
      </p:sp>
      <p:sp>
        <p:nvSpPr>
          <p:cNvPr id="52228" name="Text Box 7"/>
          <p:cNvSpPr txBox="1">
            <a:spLocks noChangeArrowheads="1"/>
          </p:cNvSpPr>
          <p:nvPr/>
        </p:nvSpPr>
        <p:spPr bwMode="auto">
          <a:xfrm>
            <a:off x="5105400" y="3276600"/>
            <a:ext cx="3405188" cy="191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/>
            <a:r>
              <a:rPr lang="en-US">
                <a:solidFill>
                  <a:srgbClr val="FFFF00"/>
                </a:solidFill>
              </a:rPr>
              <a:t>See NCJ 2 part article by KC9CHG and N9TO on Field Day Interference Mitigation.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N6DE CQP Results: 2006-2010</a:t>
            </a:r>
          </a:p>
        </p:txBody>
      </p:sp>
      <p:graphicFrame>
        <p:nvGraphicFramePr>
          <p:cNvPr id="52358" name="Group 134"/>
          <p:cNvGraphicFramePr>
            <a:graphicFrameLocks noGrp="1"/>
          </p:cNvGraphicFramePr>
          <p:nvPr/>
        </p:nvGraphicFramePr>
        <p:xfrm>
          <a:off x="609600" y="1295400"/>
          <a:ext cx="8305800" cy="4664075"/>
        </p:xfrm>
        <a:graphic>
          <a:graphicData uri="http://schemas.openxmlformats.org/drawingml/2006/table">
            <a:tbl>
              <a:tblPr/>
              <a:tblGrid>
                <a:gridCol w="1447800"/>
                <a:gridCol w="1477963"/>
                <a:gridCol w="1570037"/>
                <a:gridCol w="1981200"/>
                <a:gridCol w="1828800"/>
              </a:tblGrid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>
                        <a:alpha val="50000"/>
                      </a:srgbClr>
                    </a:solidFill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Power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600W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600W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600W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>
                        <a:alpha val="50000"/>
                      </a:srgbClr>
                    </a:solidFill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Category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Single-Op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Single-Op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Single-Op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Multi-Multi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(+N6CCH, N6RC, N6TU)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>
                        <a:alpha val="50000"/>
                      </a:srgbClr>
                    </a:solidFill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Total QSOs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1,509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1,542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2,071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2,432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>
                        <a:alpha val="50000"/>
                      </a:srgbClr>
                    </a:solidFill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Accolades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nd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Exped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nd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LP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st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Exped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16</a:t>
                      </a:r>
                      <a:r>
                        <a:rPr kumimoji="0" lang="en-US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th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Overall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New TUOL record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st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Exped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</a:t>
                      </a:r>
                      <a:r>
                        <a:rPr kumimoji="0" lang="en-US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th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Overall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New SIER record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New all time Exped record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?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Excellent 15m SSB numbers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15m packet spots from EU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>
                        <a:alpha val="5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Thanks to WVARA for the use of the tower trailer!</a:t>
            </a:r>
          </a:p>
        </p:txBody>
      </p:sp>
      <p:pic>
        <p:nvPicPr>
          <p:cNvPr id="54274" name="Picture 5" descr="IMG_039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295400"/>
            <a:ext cx="6572250" cy="4929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Box 17"/>
          <p:cNvSpPr txBox="1">
            <a:spLocks noChangeArrowheads="1"/>
          </p:cNvSpPr>
          <p:nvPr/>
        </p:nvSpPr>
        <p:spPr bwMode="auto">
          <a:xfrm>
            <a:off x="838200" y="2743200"/>
            <a:ext cx="7924800" cy="641350"/>
          </a:xfrm>
          <a:prstGeom prst="rect">
            <a:avLst/>
          </a:prstGeom>
          <a:solidFill>
            <a:srgbClr val="008000">
              <a:alpha val="59999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>
                <a:latin typeface="Britannic Bold" pitchFamily="34" charset="0"/>
              </a:rPr>
              <a:t>A. WHERE I HAVE TAKEN THE TRAILER</a:t>
            </a:r>
            <a:endParaRPr lang="en-US" sz="1800">
              <a:solidFill>
                <a:srgbClr val="FF99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Where I Have Taken the Trailer: 2006-2010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1600200"/>
            <a:ext cx="3962400" cy="4648200"/>
          </a:xfrm>
        </p:spPr>
        <p:txBody>
          <a:bodyPr/>
          <a:lstStyle/>
          <a:p>
            <a:pPr marL="457200" indent="-457200">
              <a:buFont typeface="Arial" charset="0"/>
              <a:buNone/>
            </a:pPr>
            <a:r>
              <a:rPr lang="en-US" b="1" smtClean="0"/>
              <a:t>California QSO Party</a:t>
            </a:r>
          </a:p>
          <a:p>
            <a:pPr marL="457200" indent="-457200">
              <a:buFont typeface="Arial" charset="0"/>
              <a:buNone/>
            </a:pPr>
            <a:r>
              <a:rPr lang="en-US" smtClean="0"/>
              <a:t>http://www.cqp.org</a:t>
            </a:r>
          </a:p>
          <a:p>
            <a:pPr marL="457200" indent="-457200"/>
            <a:r>
              <a:rPr lang="en-US" smtClean="0"/>
              <a:t>First full weekend in October</a:t>
            </a:r>
          </a:p>
          <a:p>
            <a:pPr marL="457200" indent="-457200"/>
            <a:r>
              <a:rPr lang="en-US" smtClean="0"/>
              <a:t>Goal is for all 58 CA counties to be active and contact the world</a:t>
            </a:r>
          </a:p>
          <a:p>
            <a:pPr marL="457200" indent="-457200"/>
            <a:r>
              <a:rPr lang="en-US" smtClean="0"/>
              <a:t>I like to help activate rare counties by going on a “county expedition”</a:t>
            </a:r>
          </a:p>
          <a:p>
            <a:pPr marL="457200" indent="-457200">
              <a:buFont typeface="Arial" charset="0"/>
              <a:buNone/>
            </a:pPr>
            <a:endParaRPr lang="en-US" smtClean="0"/>
          </a:p>
          <a:p>
            <a:pPr marL="457200" indent="-457200"/>
            <a:endParaRPr lang="en-US" smtClean="0"/>
          </a:p>
          <a:p>
            <a:pPr marL="457200" indent="-457200">
              <a:buFont typeface="Arial" charset="0"/>
              <a:buNone/>
            </a:pPr>
            <a:endParaRPr lang="en-US" smtClean="0"/>
          </a:p>
        </p:txBody>
      </p:sp>
      <p:pic>
        <p:nvPicPr>
          <p:cNvPr id="24579" name="Picture 6" descr="ca-map-cqp"/>
          <p:cNvPicPr>
            <a:picLocks noChangeAspect="1" noChangeArrowheads="1"/>
          </p:cNvPicPr>
          <p:nvPr/>
        </p:nvPicPr>
        <p:blipFill>
          <a:blip r:embed="rId2"/>
          <a:srcRect l="5095" t="3552" r="40764" b="42627"/>
          <a:stretch>
            <a:fillRect/>
          </a:stretch>
        </p:blipFill>
        <p:spPr bwMode="auto">
          <a:xfrm>
            <a:off x="4419600" y="1295400"/>
            <a:ext cx="4222750" cy="481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Where Exactly Do I Go?</a:t>
            </a:r>
          </a:p>
        </p:txBody>
      </p:sp>
      <p:sp>
        <p:nvSpPr>
          <p:cNvPr id="2560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9125" y="1219200"/>
            <a:ext cx="3800475" cy="5181600"/>
          </a:xfrm>
        </p:spPr>
        <p:txBody>
          <a:bodyPr/>
          <a:lstStyle/>
          <a:p>
            <a:pPr marL="457200" indent="-457200">
              <a:lnSpc>
                <a:spcPct val="90000"/>
              </a:lnSpc>
            </a:pPr>
            <a:r>
              <a:rPr lang="en-US" smtClean="0"/>
              <a:t>USFS land (U.S. Forest Service)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18 National Forests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20 Million acres</a:t>
            </a:r>
          </a:p>
          <a:p>
            <a:pPr marL="457200" indent="-457200">
              <a:lnSpc>
                <a:spcPct val="90000"/>
              </a:lnSpc>
            </a:pPr>
            <a:r>
              <a:rPr lang="en-US" smtClean="0"/>
              <a:t>BLM Land (Bureau of Land Management)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15.2 million acres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Land in 55 of 58 CA Counties</a:t>
            </a:r>
          </a:p>
          <a:p>
            <a:pPr marL="457200" indent="-457200">
              <a:lnSpc>
                <a:spcPct val="90000"/>
              </a:lnSpc>
            </a:pPr>
            <a:r>
              <a:rPr lang="en-US" smtClean="0"/>
              <a:t>“Dispersed camping”</a:t>
            </a:r>
          </a:p>
          <a:p>
            <a:pPr marL="457200" indent="-457200">
              <a:lnSpc>
                <a:spcPct val="90000"/>
              </a:lnSpc>
            </a:pPr>
            <a:r>
              <a:rPr lang="en-US" smtClean="0"/>
              <a:t>Use Google Earth &amp; topo maps to look for ridge tops downsloping to the east </a:t>
            </a:r>
          </a:p>
          <a:p>
            <a:pPr marL="457200" indent="-457200">
              <a:lnSpc>
                <a:spcPct val="90000"/>
              </a:lnSpc>
              <a:buFont typeface="Arial" charset="0"/>
              <a:buNone/>
            </a:pPr>
            <a:endParaRPr lang="en-US" smtClean="0"/>
          </a:p>
        </p:txBody>
      </p:sp>
      <p:pic>
        <p:nvPicPr>
          <p:cNvPr id="25603" name="Picture 5" descr="ca_national_forest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19600" y="1524000"/>
            <a:ext cx="40767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4" name="Text Box 6"/>
          <p:cNvSpPr txBox="1">
            <a:spLocks noChangeArrowheads="1"/>
          </p:cNvSpPr>
          <p:nvPr/>
        </p:nvSpPr>
        <p:spPr bwMode="auto">
          <a:xfrm>
            <a:off x="7162800" y="2514600"/>
            <a:ext cx="1524000" cy="9159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latin typeface="Courier New" pitchFamily="49" charset="0"/>
              </a:rPr>
              <a:t>USFS National Forests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Sierra</a:t>
            </a:r>
          </a:p>
        </p:txBody>
      </p:sp>
      <p:pic>
        <p:nvPicPr>
          <p:cNvPr id="26626" name="Picture 6" descr="sierra-google-earth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295400"/>
            <a:ext cx="7239000" cy="479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Trinity/Shasta</a:t>
            </a:r>
          </a:p>
        </p:txBody>
      </p:sp>
      <p:pic>
        <p:nvPicPr>
          <p:cNvPr id="27650" name="Picture 4" descr="trinity-google-earth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295400"/>
            <a:ext cx="7423150" cy="491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Roads</a:t>
            </a:r>
          </a:p>
        </p:txBody>
      </p:sp>
      <p:sp>
        <p:nvSpPr>
          <p:cNvPr id="2867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9125" y="1219200"/>
            <a:ext cx="3267075" cy="4953000"/>
          </a:xfrm>
        </p:spPr>
        <p:txBody>
          <a:bodyPr/>
          <a:lstStyle/>
          <a:p>
            <a:pPr marL="457200" indent="-457200"/>
            <a:endParaRPr lang="en-US" smtClean="0"/>
          </a:p>
          <a:p>
            <a:pPr marL="457200" indent="-457200"/>
            <a:r>
              <a:rPr lang="en-US" smtClean="0"/>
              <a:t>Aren’t trips to ridge tops hard on the trailer?  Well, no.</a:t>
            </a:r>
          </a:p>
          <a:p>
            <a:pPr marL="457200" indent="-457200"/>
            <a:r>
              <a:rPr lang="en-US" smtClean="0"/>
              <a:t>Always go on scouting trip.</a:t>
            </a:r>
          </a:p>
          <a:p>
            <a:pPr marL="457200" indent="-457200"/>
            <a:r>
              <a:rPr lang="en-US" smtClean="0"/>
              <a:t>Look for short, easy dirt roads</a:t>
            </a:r>
          </a:p>
          <a:p>
            <a:pPr lvl="1"/>
            <a:r>
              <a:rPr lang="en-US" smtClean="0"/>
              <a:t>Trinity/Shasta, Sierra: 2 miles </a:t>
            </a:r>
          </a:p>
          <a:p>
            <a:pPr lvl="1"/>
            <a:r>
              <a:rPr lang="en-US" smtClean="0"/>
              <a:t>Tuolumne: 4 miles</a:t>
            </a:r>
          </a:p>
          <a:p>
            <a:pPr marL="457200" indent="-457200"/>
            <a:r>
              <a:rPr lang="en-US" smtClean="0"/>
              <a:t>4x4 not needed</a:t>
            </a:r>
          </a:p>
          <a:p>
            <a:pPr marL="457200" indent="-457200">
              <a:buFont typeface="Arial" charset="0"/>
              <a:buNone/>
            </a:pPr>
            <a:endParaRPr lang="en-US" smtClean="0"/>
          </a:p>
        </p:txBody>
      </p:sp>
      <p:pic>
        <p:nvPicPr>
          <p:cNvPr id="28675" name="Picture 6" descr="IMG_050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0" y="1752600"/>
            <a:ext cx="5192713" cy="389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">
      <a:dk1>
        <a:srgbClr val="000000"/>
      </a:dk1>
      <a:lt1>
        <a:srgbClr val="FFFFFF"/>
      </a:lt1>
      <a:dk2>
        <a:srgbClr val="000000"/>
      </a:dk2>
      <a:lt2>
        <a:srgbClr val="003148"/>
      </a:lt2>
      <a:accent1>
        <a:srgbClr val="800000"/>
      </a:accent1>
      <a:accent2>
        <a:srgbClr val="CC6600"/>
      </a:accent2>
      <a:accent3>
        <a:srgbClr val="FFFFFF"/>
      </a:accent3>
      <a:accent4>
        <a:srgbClr val="000000"/>
      </a:accent4>
      <a:accent5>
        <a:srgbClr val="C0AAAA"/>
      </a:accent5>
      <a:accent6>
        <a:srgbClr val="B95C00"/>
      </a:accent6>
      <a:hlink>
        <a:srgbClr val="808000"/>
      </a:hlink>
      <a:folHlink>
        <a:srgbClr val="FFB473"/>
      </a:folHlink>
    </a:clrScheme>
    <a:fontScheme name="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9309</TotalTime>
  <Words>675</Words>
  <Application>Microsoft PowerPoint</Application>
  <PresentationFormat>On-screen Show (4:3)</PresentationFormat>
  <Paragraphs>179</Paragraphs>
  <Slides>33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Design Template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Britannic Bold</vt:lpstr>
      <vt:lpstr>Haettenschweiler</vt:lpstr>
      <vt:lpstr>Palatino</vt:lpstr>
      <vt:lpstr>Courier New</vt:lpstr>
      <vt:lpstr>Wingdings</vt:lpstr>
      <vt:lpstr>Blank</vt:lpstr>
      <vt:lpstr>Worksheet</vt:lpstr>
      <vt:lpstr>Slide 1</vt:lpstr>
      <vt:lpstr>What is the WVARA Tower Trailer?</vt:lpstr>
      <vt:lpstr>Outline</vt:lpstr>
      <vt:lpstr>Slide 4</vt:lpstr>
      <vt:lpstr>Where I Have Taken the Trailer: 2006-2010</vt:lpstr>
      <vt:lpstr>Where Exactly Do I Go?</vt:lpstr>
      <vt:lpstr>Sierra</vt:lpstr>
      <vt:lpstr>Trinity/Shasta</vt:lpstr>
      <vt:lpstr>Roads</vt:lpstr>
      <vt:lpstr>Expedition Category</vt:lpstr>
      <vt:lpstr>Why?</vt:lpstr>
      <vt:lpstr>Slide 12</vt:lpstr>
      <vt:lpstr>State of the Tower Trailer</vt:lpstr>
      <vt:lpstr>State of the Tower Trailer</vt:lpstr>
      <vt:lpstr>State of the Tower Trailer</vt:lpstr>
      <vt:lpstr>State of the Tower Trailer</vt:lpstr>
      <vt:lpstr>Slide 17</vt:lpstr>
      <vt:lpstr>Antennas</vt:lpstr>
      <vt:lpstr>Antennas</vt:lpstr>
      <vt:lpstr>Antennas</vt:lpstr>
      <vt:lpstr>Antennas</vt:lpstr>
      <vt:lpstr>Terrain</vt:lpstr>
      <vt:lpstr>Terrain</vt:lpstr>
      <vt:lpstr>15m to U.S.</vt:lpstr>
      <vt:lpstr>15m to Europe</vt:lpstr>
      <vt:lpstr>20m to U.S.</vt:lpstr>
      <vt:lpstr>20m to Europe</vt:lpstr>
      <vt:lpstr>Reverse Beacon Network</vt:lpstr>
      <vt:lpstr>reversebeacon.net</vt:lpstr>
      <vt:lpstr>Slide 30</vt:lpstr>
      <vt:lpstr>2010 Layout: CW &amp; SSB at High Power</vt:lpstr>
      <vt:lpstr>N6DE CQP Results: 2006-2010</vt:lpstr>
      <vt:lpstr>Thanks to WVARA for the use of the tower trailer!</vt:lpstr>
    </vt:vector>
  </TitlesOfParts>
  <Manager/>
  <Company>NCCC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2009 ARRL RTTY Round-Up</dc:title>
  <dc:creator>Dean Wood, N6DE and Ed Muns, W0YK</dc:creator>
  <cp:lastModifiedBy>Cisco Systems, Inc.</cp:lastModifiedBy>
  <cp:revision>288</cp:revision>
  <cp:lastPrinted>2001-11-02T17:57:19Z</cp:lastPrinted>
  <dcterms:created xsi:type="dcterms:W3CDTF">2001-09-27T13:12:43Z</dcterms:created>
  <dcterms:modified xsi:type="dcterms:W3CDTF">2010-11-19T03:15:08Z</dcterms:modified>
</cp:coreProperties>
</file>